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9144000" cy="5143500" type="screen16x9"/>
  <p:notesSz cx="6858000" cy="9144000"/>
  <p:embeddedFontLst>
    <p:embeddedFont>
      <p:font typeface="Average" panose="020B0604020202020204" charset="0"/>
      <p:regular r:id="rId20"/>
    </p:embeddedFont>
    <p:embeddedFont>
      <p:font typeface="Oswald" panose="020B0604020202020204" charset="0"/>
      <p:regular r:id="rId21"/>
      <p:bold r:id="rId22"/>
    </p:embeddedFont>
    <p:embeddedFont>
      <p:font typeface="Roboto Condensed" panose="020B0604020202020204" charset="0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2" d="100"/>
          <a:sy n="102" d="100"/>
        </p:scale>
        <p:origin x="254" y="3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657c80c06e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657c80c06e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657c80c06e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657c80c06e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7491a43037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7491a43037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74c5d0d6ff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74c5d0d6ff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4c5d0d6ff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74c5d0d6ff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842f25dab7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842f25dab7_1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751d7163e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751d7163e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7491a43037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7491a43037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7491a43037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7491a43037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657c80c06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657c80c06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657c80c06e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657c80c06e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657c80c06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657c80c06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7491a43037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7491a43037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7491a43037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7491a43037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7491a43037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7491a43037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657c80c06e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657c80c06e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Google Shape;11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>
            <a:spLocks noGrp="1"/>
          </p:cNvSpPr>
          <p:nvPr>
            <p:ph type="body" idx="1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2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" name="Google Shape;42;p9"/>
          <p:cNvSpPr txBox="1">
            <a:spLocks noGrp="1"/>
          </p:cNvSpPr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subTitle" idx="1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>
            <a:endParaRPr/>
          </a:p>
        </p:txBody>
      </p:sp>
      <p:sp>
        <p:nvSpPr>
          <p:cNvPr id="48" name="Google Shape;48;p10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lat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2.jpg"/><Relationship Id="rId4" Type="http://schemas.openxmlformats.org/officeDocument/2006/relationships/image" Target="../media/image21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7.jpg"/><Relationship Id="rId4" Type="http://schemas.openxmlformats.org/officeDocument/2006/relationships/image" Target="../media/image26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eti.com/en_US/partners.html" TargetMode="External"/><Relationship Id="rId13" Type="http://schemas.openxmlformats.org/officeDocument/2006/relationships/hyperlink" Target="https://www.yeti.com/en_US/home" TargetMode="External"/><Relationship Id="rId3" Type="http://schemas.openxmlformats.org/officeDocument/2006/relationships/hyperlink" Target="https://thecoolerbox.com/who-is-yetis-biggest-competitor/" TargetMode="External"/><Relationship Id="rId7" Type="http://schemas.openxmlformats.org/officeDocument/2006/relationships/hyperlink" Target="https://stories.yeti.com/story/our-story" TargetMode="External"/><Relationship Id="rId12" Type="http://schemas.openxmlformats.org/officeDocument/2006/relationships/hyperlink" Target="https://www.inc.com/magazine/201602/bill-saporito/yeti-coolers-founders-roy-ryan-seiders.html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stories.yeti.com/ambassadors" TargetMode="External"/><Relationship Id="rId11" Type="http://schemas.openxmlformats.org/officeDocument/2006/relationships/hyperlink" Target="https://www.yeti.com/en_US/apparel" TargetMode="External"/><Relationship Id="rId5" Type="http://schemas.openxmlformats.org/officeDocument/2006/relationships/hyperlink" Target="https://www.washingtonpost.com/news/morning-mix/wp/2018/04/24/nra-supporters-are-blowing-up-yeti-coolers-yeti-says-its-all-a-big-mistake/" TargetMode="External"/><Relationship Id="rId10" Type="http://schemas.openxmlformats.org/officeDocument/2006/relationships/hyperlink" Target="https://www.yeti.com/en_US/yeti-store-locations.html" TargetMode="External"/><Relationship Id="rId4" Type="http://schemas.openxmlformats.org/officeDocument/2006/relationships/hyperlink" Target="https://www.kvue.com/article/news/local/austin-fc-yeti-central-texas-food-bank-food-drive/269-a0bee566-490c-4269-bcbd-4e15bd50f05c" TargetMode="External"/><Relationship Id="rId9" Type="http://schemas.openxmlformats.org/officeDocument/2006/relationships/hyperlink" Target="https://www.yeti.com/en_US/yeti-plus.html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>
            <a:spLocks noGrp="1"/>
          </p:cNvSpPr>
          <p:nvPr>
            <p:ph type="ctrTitle"/>
          </p:nvPr>
        </p:nvSpPr>
        <p:spPr>
          <a:xfrm>
            <a:off x="1293951" y="1957125"/>
            <a:ext cx="7049400" cy="10548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YETI: Brand Analysis</a:t>
            </a:r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1"/>
          </p:nvPr>
        </p:nvSpPr>
        <p:spPr>
          <a:xfrm>
            <a:off x="2080850" y="3929450"/>
            <a:ext cx="5475600" cy="7953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The Cooler Crew (Group 6): Alex Mendelson, Ben Lewer, Faith Flynn, Kayla Shan Koh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1" name="Google Shape;61;p13"/>
          <p:cNvSpPr txBox="1"/>
          <p:nvPr/>
        </p:nvSpPr>
        <p:spPr>
          <a:xfrm>
            <a:off x="1293950" y="2934675"/>
            <a:ext cx="7049400" cy="453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27 April 2020</a:t>
            </a:r>
            <a:endParaRPr sz="18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2"/>
          <p:cNvSpPr txBox="1">
            <a:spLocks noGrp="1"/>
          </p:cNvSpPr>
          <p:nvPr>
            <p:ph type="title"/>
          </p:nvPr>
        </p:nvSpPr>
        <p:spPr>
          <a:xfrm>
            <a:off x="671250" y="1241650"/>
            <a:ext cx="7852200" cy="86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 for a change?</a:t>
            </a:r>
            <a:endParaRPr/>
          </a:p>
        </p:txBody>
      </p:sp>
      <p:pic>
        <p:nvPicPr>
          <p:cNvPr id="133" name="Google Shape;13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79125" y="2642875"/>
            <a:ext cx="1836450" cy="1836450"/>
          </a:xfrm>
          <a:prstGeom prst="rect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Recommendation 1: Expand Apparel Line</a:t>
            </a:r>
            <a:endParaRPr/>
          </a:p>
        </p:txBody>
      </p:sp>
      <p:sp>
        <p:nvSpPr>
          <p:cNvPr id="139" name="Google Shape;139;p23"/>
          <p:cNvSpPr txBox="1">
            <a:spLocks noGrp="1"/>
          </p:cNvSpPr>
          <p:nvPr>
            <p:ph type="body" idx="1"/>
          </p:nvPr>
        </p:nvSpPr>
        <p:spPr>
          <a:xfrm>
            <a:off x="311700" y="1077625"/>
            <a:ext cx="6117600" cy="349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Break further into the</a:t>
            </a:r>
            <a:r>
              <a:rPr lang="en">
                <a:solidFill>
                  <a:srgbClr val="FFFF00"/>
                </a:solidFill>
              </a:rPr>
              <a:t> </a:t>
            </a:r>
            <a:r>
              <a:rPr lang="en">
                <a:solidFill>
                  <a:schemeClr val="accent5"/>
                </a:solidFill>
              </a:rPr>
              <a:t>apparel market</a:t>
            </a:r>
            <a:r>
              <a:rPr lang="en"/>
              <a:t>, beyond hats and t-shirts, to create items such as pants and jackets 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Strong equity as evidenced by entry into non-cooler and other apparel markets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Could be done solely through YETI, or the brand could </a:t>
            </a:r>
            <a:r>
              <a:rPr lang="en">
                <a:solidFill>
                  <a:schemeClr val="accent4"/>
                </a:solidFill>
              </a:rPr>
              <a:t>partner</a:t>
            </a:r>
            <a:r>
              <a:rPr lang="en"/>
              <a:t> with other clothing manufacturers 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YETI apparel would appeal to their current market of </a:t>
            </a:r>
            <a:r>
              <a:rPr lang="en">
                <a:solidFill>
                  <a:schemeClr val="accent5"/>
                </a:solidFill>
              </a:rPr>
              <a:t>outdoors enthusiasts</a:t>
            </a:r>
            <a:r>
              <a:rPr lang="en"/>
              <a:t>/</a:t>
            </a:r>
            <a:r>
              <a:rPr lang="en">
                <a:solidFill>
                  <a:schemeClr val="accent5"/>
                </a:solidFill>
              </a:rPr>
              <a:t>fishermen and hunters</a:t>
            </a:r>
            <a:r>
              <a:rPr lang="en"/>
              <a:t> 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YETI’s previous products insulate for hot and cold, logical fit for apparel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Winter sporting designed for outdoor activities, such as </a:t>
            </a:r>
            <a:r>
              <a:rPr lang="en">
                <a:solidFill>
                  <a:schemeClr val="accent4"/>
                </a:solidFill>
              </a:rPr>
              <a:t>skiing and snowboarding,</a:t>
            </a:r>
            <a:r>
              <a:rPr lang="en"/>
              <a:t> could help YETI in increasing their span to other sports-related markets </a:t>
            </a:r>
            <a:endParaRPr/>
          </a:p>
        </p:txBody>
      </p:sp>
      <p:pic>
        <p:nvPicPr>
          <p:cNvPr id="140" name="Google Shape;14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14325" y="1152475"/>
            <a:ext cx="1271400" cy="118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60900" y="2476425"/>
            <a:ext cx="1271400" cy="118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29300" y="3800375"/>
            <a:ext cx="1271400" cy="118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Recommendation 1: Reasoning and Rationale</a:t>
            </a:r>
            <a:endParaRPr/>
          </a:p>
        </p:txBody>
      </p:sp>
      <p:sp>
        <p:nvSpPr>
          <p:cNvPr id="148" name="Google Shape;148;p24"/>
          <p:cNvSpPr txBox="1">
            <a:spLocks noGrp="1"/>
          </p:cNvSpPr>
          <p:nvPr>
            <p:ph type="body" idx="1"/>
          </p:nvPr>
        </p:nvSpPr>
        <p:spPr>
          <a:xfrm>
            <a:off x="1446600" y="1131775"/>
            <a:ext cx="62508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Applying the idea of </a:t>
            </a:r>
            <a:r>
              <a:rPr lang="en">
                <a:solidFill>
                  <a:schemeClr val="accent5"/>
                </a:solidFill>
              </a:rPr>
              <a:t>consistency</a:t>
            </a:r>
            <a:r>
              <a:rPr lang="en"/>
              <a:t>, current customers are likely to also purchase apparel, to stay consistent with the brand they choose for outdoor supplies 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current </a:t>
            </a:r>
            <a:r>
              <a:rPr lang="en">
                <a:solidFill>
                  <a:schemeClr val="accent4"/>
                </a:solidFill>
              </a:rPr>
              <a:t>affect and cognition</a:t>
            </a:r>
            <a:r>
              <a:rPr lang="en"/>
              <a:t> related to the YETI brand and is based around feelings of </a:t>
            </a:r>
            <a:r>
              <a:rPr lang="en">
                <a:solidFill>
                  <a:schemeClr val="accent5"/>
                </a:solidFill>
              </a:rPr>
              <a:t>positivity and trust</a:t>
            </a:r>
            <a:r>
              <a:rPr lang="en"/>
              <a:t>, which would give consumers confidence in the </a:t>
            </a:r>
            <a:r>
              <a:rPr lang="en">
                <a:solidFill>
                  <a:schemeClr val="accent4"/>
                </a:solidFill>
              </a:rPr>
              <a:t>quality </a:t>
            </a:r>
            <a:r>
              <a:rPr lang="en"/>
              <a:t>of YETI’s new apparel 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Their perception of </a:t>
            </a:r>
            <a:r>
              <a:rPr lang="en">
                <a:solidFill>
                  <a:schemeClr val="accent5"/>
                </a:solidFill>
              </a:rPr>
              <a:t>durability </a:t>
            </a:r>
            <a:r>
              <a:rPr lang="en"/>
              <a:t>would extend into their apparel line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YETI is also in a good financial position to expand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49" name="Google Shape;14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825" y="3607800"/>
            <a:ext cx="1306275" cy="130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97400" y="1193975"/>
            <a:ext cx="1306275" cy="130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Recommendation 2: College Lifestyle Ambassadors</a:t>
            </a:r>
            <a:endParaRPr/>
          </a:p>
        </p:txBody>
      </p:sp>
      <p:sp>
        <p:nvSpPr>
          <p:cNvPr id="156" name="Google Shape;156;p2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5164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current demographic of YETI ambassador pool is comprised of professional </a:t>
            </a:r>
            <a:r>
              <a:rPr lang="en">
                <a:solidFill>
                  <a:schemeClr val="accent4"/>
                </a:solidFill>
              </a:rPr>
              <a:t>outdoor and extreme sports</a:t>
            </a:r>
            <a:r>
              <a:rPr lang="en">
                <a:solidFill>
                  <a:srgbClr val="00FF00"/>
                </a:solidFill>
              </a:rPr>
              <a:t> </a:t>
            </a:r>
            <a:r>
              <a:rPr lang="en"/>
              <a:t>athletes 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solidFill>
                  <a:schemeClr val="accent5"/>
                </a:solidFill>
              </a:rPr>
              <a:t>Older </a:t>
            </a:r>
            <a:r>
              <a:rPr lang="en"/>
              <a:t>aged outdoor enthusiasts may connect with current ambassadors, but YETI’s </a:t>
            </a:r>
            <a:r>
              <a:rPr lang="en">
                <a:solidFill>
                  <a:schemeClr val="accent4"/>
                </a:solidFill>
              </a:rPr>
              <a:t>younger </a:t>
            </a:r>
            <a:r>
              <a:rPr lang="en"/>
              <a:t>consumers may not relate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Introducing </a:t>
            </a:r>
            <a:r>
              <a:rPr lang="en">
                <a:solidFill>
                  <a:schemeClr val="accent5"/>
                </a:solidFill>
              </a:rPr>
              <a:t>college-aged </a:t>
            </a:r>
            <a:r>
              <a:rPr lang="en"/>
              <a:t>lifestyle influencers into the ambassador program could attract students to the YETI brand </a:t>
            </a:r>
            <a:endParaRPr/>
          </a:p>
          <a:p>
            <a:pPr marL="9144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57" name="Google Shape;157;p25"/>
          <p:cNvPicPr preferRelativeResize="0"/>
          <p:nvPr/>
        </p:nvPicPr>
        <p:blipFill rotWithShape="1">
          <a:blip r:embed="rId3">
            <a:alphaModFix/>
          </a:blip>
          <a:srcRect l="7381" r="31057"/>
          <a:stretch/>
        </p:blipFill>
        <p:spPr>
          <a:xfrm>
            <a:off x="5828100" y="1017725"/>
            <a:ext cx="1769224" cy="125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5"/>
          <p:cNvPicPr preferRelativeResize="0"/>
          <p:nvPr/>
        </p:nvPicPr>
        <p:blipFill rotWithShape="1">
          <a:blip r:embed="rId4">
            <a:alphaModFix/>
          </a:blip>
          <a:srcRect l="50416" r="19089" b="18487"/>
          <a:stretch/>
        </p:blipFill>
        <p:spPr>
          <a:xfrm>
            <a:off x="7289750" y="2339875"/>
            <a:ext cx="1769224" cy="125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28097" y="3662025"/>
            <a:ext cx="1769225" cy="13252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Recommendation 2: Reasoning and Rationale</a:t>
            </a:r>
            <a:endParaRPr/>
          </a:p>
        </p:txBody>
      </p:sp>
      <p:sp>
        <p:nvSpPr>
          <p:cNvPr id="165" name="Google Shape;165;p26"/>
          <p:cNvSpPr txBox="1">
            <a:spLocks noGrp="1"/>
          </p:cNvSpPr>
          <p:nvPr>
            <p:ph type="body" idx="1"/>
          </p:nvPr>
        </p:nvSpPr>
        <p:spPr>
          <a:xfrm>
            <a:off x="1568400" y="1170975"/>
            <a:ext cx="62934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Based on the concept of </a:t>
            </a:r>
            <a:r>
              <a:rPr lang="en">
                <a:solidFill>
                  <a:schemeClr val="accent4"/>
                </a:solidFill>
              </a:rPr>
              <a:t>social proof</a:t>
            </a:r>
            <a:r>
              <a:rPr lang="en"/>
              <a:t>, college-aged students would choose to purchase items from YETI if they see similar aged influencers also using the brand’s products 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addition of younger lifestyle ambassadors helps to change college students </a:t>
            </a:r>
            <a:r>
              <a:rPr lang="en">
                <a:solidFill>
                  <a:schemeClr val="accent5"/>
                </a:solidFill>
              </a:rPr>
              <a:t>affect and cognition</a:t>
            </a:r>
            <a:r>
              <a:rPr lang="en"/>
              <a:t> of the YETI brand 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Develop feelings of </a:t>
            </a:r>
            <a:r>
              <a:rPr lang="en">
                <a:solidFill>
                  <a:schemeClr val="accent4"/>
                </a:solidFill>
              </a:rPr>
              <a:t>comfort</a:t>
            </a:r>
            <a:r>
              <a:rPr lang="en"/>
              <a:t> for the high-quality brand. 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 longer just associate YETI with </a:t>
            </a:r>
            <a:r>
              <a:rPr lang="en">
                <a:solidFill>
                  <a:schemeClr val="accent5"/>
                </a:solidFill>
              </a:rPr>
              <a:t>intense </a:t>
            </a:r>
            <a:r>
              <a:rPr lang="en"/>
              <a:t>outdoor enthusiasts </a:t>
            </a:r>
            <a:endParaRPr/>
          </a:p>
        </p:txBody>
      </p:sp>
      <p:pic>
        <p:nvPicPr>
          <p:cNvPr id="166" name="Google Shape;166;p26"/>
          <p:cNvPicPr preferRelativeResize="0"/>
          <p:nvPr/>
        </p:nvPicPr>
        <p:blipFill rotWithShape="1">
          <a:blip r:embed="rId3">
            <a:alphaModFix/>
          </a:blip>
          <a:srcRect l="17039" r="19684"/>
          <a:stretch/>
        </p:blipFill>
        <p:spPr>
          <a:xfrm>
            <a:off x="7569200" y="3553425"/>
            <a:ext cx="1411125" cy="103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6"/>
          <p:cNvPicPr preferRelativeResize="0"/>
          <p:nvPr/>
        </p:nvPicPr>
        <p:blipFill rotWithShape="1">
          <a:blip r:embed="rId4">
            <a:alphaModFix/>
          </a:blip>
          <a:srcRect l="14104" r="28886"/>
          <a:stretch/>
        </p:blipFill>
        <p:spPr>
          <a:xfrm>
            <a:off x="157275" y="1170975"/>
            <a:ext cx="1498625" cy="148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Recommendation 3: Student Discount</a:t>
            </a:r>
            <a:endParaRPr/>
          </a:p>
        </p:txBody>
      </p:sp>
      <p:sp>
        <p:nvSpPr>
          <p:cNvPr id="173" name="Google Shape;173;p27"/>
          <p:cNvSpPr txBox="1">
            <a:spLocks noGrp="1"/>
          </p:cNvSpPr>
          <p:nvPr>
            <p:ph type="body" idx="1"/>
          </p:nvPr>
        </p:nvSpPr>
        <p:spPr>
          <a:xfrm>
            <a:off x="247800" y="1149225"/>
            <a:ext cx="6072900" cy="34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YETI should offer </a:t>
            </a:r>
            <a:r>
              <a:rPr lang="en" sz="1900">
                <a:solidFill>
                  <a:srgbClr val="6D9EEB"/>
                </a:solidFill>
              </a:rPr>
              <a:t>a discount</a:t>
            </a:r>
            <a:r>
              <a:rPr lang="en" sz="1900"/>
              <a:t> on their rambler and tumbler line to college students</a:t>
            </a:r>
            <a:endParaRPr sz="1900"/>
          </a:p>
          <a:p>
            <a:pPr marL="914400" lvl="1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" sz="1900"/>
              <a:t>(Not just because we would really appreciate it!)</a:t>
            </a:r>
            <a:endParaRPr sz="1900"/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College students are typically </a:t>
            </a:r>
            <a:r>
              <a:rPr lang="en" sz="1900">
                <a:solidFill>
                  <a:schemeClr val="accent5"/>
                </a:solidFill>
              </a:rPr>
              <a:t>price-sensitive</a:t>
            </a:r>
            <a:r>
              <a:rPr lang="en" sz="1900"/>
              <a:t> customers</a:t>
            </a:r>
            <a:endParaRPr sz="1900"/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YETI’s customers tend to remain </a:t>
            </a:r>
            <a:r>
              <a:rPr lang="en" sz="1900">
                <a:solidFill>
                  <a:schemeClr val="accent5"/>
                </a:solidFill>
              </a:rPr>
              <a:t>brand loyal</a:t>
            </a:r>
            <a:endParaRPr sz="1900">
              <a:solidFill>
                <a:schemeClr val="accent5"/>
              </a:solidFill>
            </a:endParaRPr>
          </a:p>
          <a:p>
            <a:pPr marL="914400" lvl="1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" sz="1900"/>
              <a:t>Introducing YETI products to students encourages future purchases from them when income is stable</a:t>
            </a:r>
            <a:endParaRPr sz="1900"/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Capitalizes on coffee trend among college-age adults</a:t>
            </a:r>
            <a:endParaRPr sz="19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74" name="Google Shape;17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20700" y="1017725"/>
            <a:ext cx="2518500" cy="16759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37423" y="3472750"/>
            <a:ext cx="1960974" cy="1304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Recommendation 3: Reasoning and Rationale</a:t>
            </a:r>
            <a:endParaRPr/>
          </a:p>
        </p:txBody>
      </p:sp>
      <p:sp>
        <p:nvSpPr>
          <p:cNvPr id="181" name="Google Shape;181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More students see YETI in their </a:t>
            </a:r>
            <a:r>
              <a:rPr lang="en" sz="2400">
                <a:solidFill>
                  <a:srgbClr val="6FA8DC"/>
                </a:solidFill>
              </a:rPr>
              <a:t>social environment</a:t>
            </a:r>
            <a:r>
              <a:rPr lang="en" sz="2400"/>
              <a:t>, raising brand awareness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Purchasing YETI’s products has a </a:t>
            </a:r>
            <a:r>
              <a:rPr lang="en" sz="2400">
                <a:solidFill>
                  <a:schemeClr val="accent5"/>
                </a:solidFill>
              </a:rPr>
              <a:t>high decision threshold</a:t>
            </a:r>
            <a:r>
              <a:rPr lang="en" sz="2400"/>
              <a:t> due to </a:t>
            </a:r>
            <a:r>
              <a:rPr lang="en" sz="2400">
                <a:solidFill>
                  <a:srgbClr val="6D9EEB"/>
                </a:solidFill>
              </a:rPr>
              <a:t>high prices</a:t>
            </a:r>
            <a:r>
              <a:rPr lang="en" sz="2400"/>
              <a:t> </a:t>
            </a:r>
            <a:endParaRPr sz="240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>
                <a:solidFill>
                  <a:srgbClr val="6D9EEB"/>
                </a:solidFill>
              </a:rPr>
              <a:t>Discount</a:t>
            </a:r>
            <a:r>
              <a:rPr lang="en" sz="1800"/>
              <a:t> reduces </a:t>
            </a:r>
            <a:r>
              <a:rPr lang="en" sz="1800">
                <a:solidFill>
                  <a:schemeClr val="accent5"/>
                </a:solidFill>
              </a:rPr>
              <a:t>decision threshold </a:t>
            </a:r>
            <a:r>
              <a:rPr lang="en" sz="1800"/>
              <a:t>for students</a:t>
            </a:r>
            <a:endParaRPr sz="18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Plan aligns with future macro trends of </a:t>
            </a:r>
            <a:r>
              <a:rPr lang="en" sz="2400">
                <a:solidFill>
                  <a:srgbClr val="F1C232"/>
                </a:solidFill>
              </a:rPr>
              <a:t>reduced spending</a:t>
            </a:r>
            <a:endParaRPr sz="2400">
              <a:solidFill>
                <a:srgbClr val="F1C232"/>
              </a:solidFill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In </a:t>
            </a:r>
            <a:r>
              <a:rPr lang="en" sz="1800">
                <a:solidFill>
                  <a:srgbClr val="6D9EEB"/>
                </a:solidFill>
              </a:rPr>
              <a:t>recessions,</a:t>
            </a:r>
            <a:r>
              <a:rPr lang="en" sz="1800"/>
              <a:t> people are less willing to purchase luxury goods at full price</a:t>
            </a:r>
            <a:endParaRPr sz="180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More likely to bargain hunt and wait for sales before making purchases</a:t>
            </a:r>
            <a:endParaRPr sz="18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187" name="Google Shape;187;p29"/>
          <p:cNvSpPr txBox="1">
            <a:spLocks noGrp="1"/>
          </p:cNvSpPr>
          <p:nvPr>
            <p:ph type="body" idx="1"/>
          </p:nvPr>
        </p:nvSpPr>
        <p:spPr>
          <a:xfrm>
            <a:off x="479875" y="12365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/>
              </a:rPr>
              <a:t>ht</a:t>
            </a:r>
            <a:r>
              <a:rPr lang="en" sz="700">
                <a:uFill>
                  <a:noFill/>
                </a:uFill>
                <a:hlinkClick r:id="rId3"/>
              </a:rPr>
              <a:t>tps://thecoolerbox.com/who-is-yetis-biggest-competitor/</a:t>
            </a:r>
            <a:endParaRPr sz="700"/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700">
                <a:uFill>
                  <a:noFill/>
                </a:uFill>
                <a:hlinkClick r:id="rId4"/>
              </a:rPr>
              <a:t>https://www.kvue.com/article/news/local/austin-fc-yeti-central-texas-food-bank-food-drive/269-a0bee566-490c-4269-bcbd-4e15bd50f05c</a:t>
            </a:r>
            <a:endParaRPr sz="700"/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700"/>
              <a:t>https://adage.com/article/cmo-strategy/high-priced-yeti-coolers-aspirational-brand/295243</a:t>
            </a:r>
            <a:endParaRPr sz="700"/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700">
                <a:uFill>
                  <a:noFill/>
                </a:uFill>
                <a:hlinkClick r:id="rId5"/>
              </a:rPr>
              <a:t>https://www.washingtonpost.com/news/morning-mix/wp/2018/04/24/nra-supporters-are-blowing-up-yeti-coolers-yeti-says-its-all-a-big-mistake/</a:t>
            </a:r>
            <a:endParaRPr sz="700"/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700">
                <a:uFill>
                  <a:noFill/>
                </a:uFill>
                <a:hlinkClick r:id="rId6"/>
              </a:rPr>
              <a:t>https://stories.yeti.com/ambassadors</a:t>
            </a:r>
            <a:endParaRPr sz="700"/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700">
                <a:uFill>
                  <a:noFill/>
                </a:uFill>
                <a:hlinkClick r:id="rId7"/>
              </a:rPr>
              <a:t>https://stories.yeti.com/story/our-story</a:t>
            </a:r>
            <a:endParaRPr sz="700"/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700">
                <a:uFill>
                  <a:noFill/>
                </a:uFill>
                <a:hlinkClick r:id="rId8"/>
              </a:rPr>
              <a:t>https://www.yeti.com/en_US/partners.html</a:t>
            </a:r>
            <a:endParaRPr sz="700"/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700">
                <a:uFill>
                  <a:noFill/>
                </a:uFill>
                <a:hlinkClick r:id="rId9"/>
              </a:rPr>
              <a:t>https://www.yeti.com/en_US/yeti-plus.html</a:t>
            </a:r>
            <a:endParaRPr sz="700"/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700">
                <a:uFill>
                  <a:noFill/>
                </a:uFill>
                <a:hlinkClick r:id="rId10"/>
              </a:rPr>
              <a:t>https://www.yeti.com/en_US/yeti-store-locations.html</a:t>
            </a:r>
            <a:endParaRPr sz="700"/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700">
                <a:uFill>
                  <a:noFill/>
                </a:uFill>
                <a:hlinkClick r:id="rId11"/>
              </a:rPr>
              <a:t>https://www.yeti.com/en_US/apparel</a:t>
            </a:r>
            <a:endParaRPr sz="700"/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700">
                <a:uFill>
                  <a:noFill/>
                </a:uFill>
                <a:hlinkClick r:id="rId12"/>
              </a:rPr>
              <a:t>https://www.inc.com/magazine/201602/bill-saporito/yeti-coolers-founders-roy-ryan-seiders.html</a:t>
            </a:r>
            <a:endParaRPr sz="700"/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700"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13"/>
              </a:rPr>
              <a:t>https://www.yeti.com/en_US/home</a:t>
            </a:r>
            <a:endParaRPr sz="7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>
            <a:spLocks noGrp="1"/>
          </p:cNvSpPr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Brand</a:t>
            </a:r>
            <a:endParaRPr/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100" y="291750"/>
            <a:ext cx="3705225" cy="122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98800" y="3341950"/>
            <a:ext cx="3028950" cy="151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Company</a:t>
            </a:r>
            <a:endParaRPr/>
          </a:p>
        </p:txBody>
      </p:sp>
      <p:sp>
        <p:nvSpPr>
          <p:cNvPr id="74" name="Google Shape;74;p15"/>
          <p:cNvSpPr txBox="1">
            <a:spLocks noGrp="1"/>
          </p:cNvSpPr>
          <p:nvPr>
            <p:ph type="body" idx="1"/>
          </p:nvPr>
        </p:nvSpPr>
        <p:spPr>
          <a:xfrm>
            <a:off x="171550" y="1017725"/>
            <a:ext cx="5727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YETI was started by brothers Roy and Ryan Seiders in 2006</a:t>
            </a: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Created high-quality coolers and drinkware to withstand the forces of nature</a:t>
            </a: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Never claiming to have the lowest price, but always claiming to be the best price for the high quality</a:t>
            </a: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Highly active in the outdoors community--making partnerships with popular organizations and outdoors figureheads</a:t>
            </a:r>
            <a:endParaRPr sz="2000"/>
          </a:p>
        </p:txBody>
      </p:sp>
      <p:pic>
        <p:nvPicPr>
          <p:cNvPr id="75" name="Google Shape;7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1925" y="2785475"/>
            <a:ext cx="2672450" cy="160347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99200" y="687125"/>
            <a:ext cx="2857500" cy="160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Consumer</a:t>
            </a:r>
            <a:endParaRPr/>
          </a:p>
        </p:txBody>
      </p:sp>
      <p:sp>
        <p:nvSpPr>
          <p:cNvPr id="82" name="Google Shape;82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803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Original target: </a:t>
            </a:r>
            <a:endParaRPr sz="2400"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000"/>
              <a:t>Hardcore outdoorsmen</a:t>
            </a:r>
            <a:r>
              <a:rPr lang="en" sz="2400"/>
              <a:t> </a:t>
            </a:r>
            <a:r>
              <a:rPr lang="en" sz="2000"/>
              <a:t>including fishermen, hunters, etc.</a:t>
            </a:r>
            <a:endParaRPr sz="20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Newer audience:</a:t>
            </a:r>
            <a:endParaRPr sz="2400"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Nature lovers </a:t>
            </a:r>
            <a:endParaRPr sz="2000"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College kids</a:t>
            </a:r>
            <a:endParaRPr sz="2000"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Grilling community </a:t>
            </a:r>
            <a:endParaRPr sz="2000"/>
          </a:p>
        </p:txBody>
      </p:sp>
      <p:pic>
        <p:nvPicPr>
          <p:cNvPr id="83" name="Google Shape;8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1026" y="723455"/>
            <a:ext cx="1722800" cy="172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01348" y="2463323"/>
            <a:ext cx="1808251" cy="1808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15600" y="2915225"/>
            <a:ext cx="1653651" cy="1653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01350" y="399825"/>
            <a:ext cx="1808251" cy="1808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Competition*</a:t>
            </a:r>
            <a:endParaRPr/>
          </a:p>
        </p:txBody>
      </p:sp>
      <p:sp>
        <p:nvSpPr>
          <p:cNvPr id="92" name="Google Shape;92;p17"/>
          <p:cNvSpPr txBox="1">
            <a:spLocks noGrp="1"/>
          </p:cNvSpPr>
          <p:nvPr>
            <p:ph type="body" idx="1"/>
          </p:nvPr>
        </p:nvSpPr>
        <p:spPr>
          <a:xfrm>
            <a:off x="2329950" y="811200"/>
            <a:ext cx="4484100" cy="352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1"/>
              <a:t>RTIC</a:t>
            </a:r>
            <a:endParaRPr b="1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Reviews are very similar for RTIC as compared to YETI, but </a:t>
            </a:r>
            <a:r>
              <a:rPr lang="en" sz="1800">
                <a:solidFill>
                  <a:schemeClr val="accent4"/>
                </a:solidFill>
              </a:rPr>
              <a:t>lower pricing</a:t>
            </a:r>
            <a:r>
              <a:rPr lang="en" sz="1800">
                <a:solidFill>
                  <a:srgbClr val="EA9999"/>
                </a:solidFill>
              </a:rPr>
              <a:t> </a:t>
            </a:r>
            <a:r>
              <a:rPr lang="en" sz="1800"/>
              <a:t>(plus no revenue figures)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1"/>
              <a:t>IGLOO</a:t>
            </a:r>
            <a:endParaRPr b="1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Older brand (founded 1947) that many customers are </a:t>
            </a:r>
            <a:r>
              <a:rPr lang="en" sz="1800">
                <a:solidFill>
                  <a:schemeClr val="accent5"/>
                </a:solidFill>
              </a:rPr>
              <a:t>loyal</a:t>
            </a:r>
            <a:r>
              <a:rPr lang="en" sz="1800">
                <a:solidFill>
                  <a:srgbClr val="6FA8DC"/>
                </a:solidFill>
              </a:rPr>
              <a:t> </a:t>
            </a:r>
            <a:r>
              <a:rPr lang="en" sz="1800"/>
              <a:t>to and has grown a large market share 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1"/>
              <a:t>ORCA</a:t>
            </a:r>
            <a:endParaRPr b="1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Lower reviews and low market share, but new licenses with the NFL signal </a:t>
            </a:r>
            <a:r>
              <a:rPr lang="en" sz="1800">
                <a:solidFill>
                  <a:schemeClr val="accent4"/>
                </a:solidFill>
              </a:rPr>
              <a:t>potential growth</a:t>
            </a:r>
            <a:endParaRPr sz="1800">
              <a:solidFill>
                <a:schemeClr val="accent4"/>
              </a:solidFill>
            </a:endParaRPr>
          </a:p>
        </p:txBody>
      </p:sp>
      <p:pic>
        <p:nvPicPr>
          <p:cNvPr id="93" name="Google Shape;9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39925" y="567249"/>
            <a:ext cx="2273600" cy="106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60196" y="3600425"/>
            <a:ext cx="2033066" cy="114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1697" y="1737900"/>
            <a:ext cx="2033066" cy="1142325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7"/>
          <p:cNvSpPr txBox="1"/>
          <p:nvPr/>
        </p:nvSpPr>
        <p:spPr>
          <a:xfrm>
            <a:off x="563550" y="3600388"/>
            <a:ext cx="1499700" cy="11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Average"/>
                <a:ea typeface="Average"/>
                <a:cs typeface="Average"/>
                <a:sym typeface="Average"/>
              </a:rPr>
              <a:t>*There are many others, this market is very large!</a:t>
            </a:r>
            <a:endParaRPr>
              <a:solidFill>
                <a:schemeClr val="lt2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8"/>
          <p:cNvSpPr txBox="1">
            <a:spLocks noGrp="1"/>
          </p:cNvSpPr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Marketing Strategy</a:t>
            </a:r>
            <a:endParaRPr/>
          </a:p>
        </p:txBody>
      </p:sp>
      <p:pic>
        <p:nvPicPr>
          <p:cNvPr id="102" name="Google Shape;10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154650"/>
            <a:ext cx="2657475" cy="172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49050" y="242225"/>
            <a:ext cx="2067874" cy="2067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Consumer Environment*</a:t>
            </a:r>
            <a:endParaRPr/>
          </a:p>
        </p:txBody>
      </p:sp>
      <p:sp>
        <p:nvSpPr>
          <p:cNvPr id="109" name="Google Shape;109;p19"/>
          <p:cNvSpPr txBox="1">
            <a:spLocks noGrp="1"/>
          </p:cNvSpPr>
          <p:nvPr>
            <p:ph type="body" idx="1"/>
          </p:nvPr>
        </p:nvSpPr>
        <p:spPr>
          <a:xfrm>
            <a:off x="311700" y="1069325"/>
            <a:ext cx="5252100" cy="355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2"/>
                </a:solidFill>
              </a:rPr>
              <a:t>Social environment:</a:t>
            </a:r>
            <a:r>
              <a:rPr lang="en" sz="2000">
                <a:solidFill>
                  <a:schemeClr val="lt2"/>
                </a:solidFill>
              </a:rPr>
              <a:t> </a:t>
            </a:r>
            <a:endParaRPr sz="2000">
              <a:solidFill>
                <a:schemeClr val="lt2"/>
              </a:solidFill>
            </a:endParaRPr>
          </a:p>
          <a:p>
            <a:pPr marL="457200" lvl="0" indent="-330200" algn="l" rtl="0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Made of very </a:t>
            </a:r>
            <a:r>
              <a:rPr lang="en" sz="1600">
                <a:solidFill>
                  <a:schemeClr val="accent4"/>
                </a:solidFill>
              </a:rPr>
              <a:t>close-knit communities</a:t>
            </a:r>
            <a:r>
              <a:rPr lang="en" sz="1600"/>
              <a:t> of fishermen, hunters, barbecuers, etc. 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More likely to buy when they are exposed to the brand often by </a:t>
            </a:r>
            <a:r>
              <a:rPr lang="en" sz="1600">
                <a:solidFill>
                  <a:schemeClr val="accent4"/>
                </a:solidFill>
              </a:rPr>
              <a:t>social proof,</a:t>
            </a:r>
            <a:r>
              <a:rPr lang="en" sz="1600"/>
              <a:t> either through friends or the brand ambassadors they might follow that have the products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Environmentally friendly company and products (having a reusable mug or rambler is already a huge sustainable step) which focuses on the </a:t>
            </a:r>
            <a:r>
              <a:rPr lang="en" sz="1600">
                <a:solidFill>
                  <a:schemeClr val="accent4"/>
                </a:solidFill>
              </a:rPr>
              <a:t>macrotrend of being green and sustainable</a:t>
            </a:r>
            <a:endParaRPr sz="1600">
              <a:solidFill>
                <a:schemeClr val="accent4"/>
              </a:solidFill>
            </a:endParaRPr>
          </a:p>
        </p:txBody>
      </p:sp>
      <p:sp>
        <p:nvSpPr>
          <p:cNvPr id="110" name="Google Shape;110;p19"/>
          <p:cNvSpPr txBox="1"/>
          <p:nvPr/>
        </p:nvSpPr>
        <p:spPr>
          <a:xfrm>
            <a:off x="5668425" y="1069325"/>
            <a:ext cx="3062700" cy="34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2"/>
                </a:solidFill>
                <a:latin typeface="Average"/>
                <a:ea typeface="Average"/>
                <a:cs typeface="Average"/>
                <a:sym typeface="Average"/>
              </a:rPr>
              <a:t>Physical Environment:</a:t>
            </a:r>
            <a:endParaRPr sz="2400">
              <a:solidFill>
                <a:schemeClr val="lt2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accent4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</a:pPr>
            <a:r>
              <a:rPr lang="en"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Mainly outdoors stores such as Cabela’s</a:t>
            </a:r>
            <a:endParaRPr sz="18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</a:pPr>
            <a:r>
              <a:rPr lang="en"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Their own brick and mortar stores (5)</a:t>
            </a:r>
            <a:endParaRPr sz="18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</a:pPr>
            <a:r>
              <a:rPr lang="en"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Online store</a:t>
            </a:r>
            <a:endParaRPr sz="18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11" name="Google Shape;111;p19"/>
          <p:cNvSpPr txBox="1"/>
          <p:nvPr/>
        </p:nvSpPr>
        <p:spPr>
          <a:xfrm>
            <a:off x="5886275" y="261875"/>
            <a:ext cx="2200500" cy="9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*Likely the most important aspect of the wheel of consumer behavior for YETI!</a:t>
            </a:r>
            <a:endParaRPr sz="10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200"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112" name="Google Shape;11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81941" y="4015908"/>
            <a:ext cx="1951575" cy="93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Consumer Affect and Cognition</a:t>
            </a:r>
            <a:endParaRPr/>
          </a:p>
        </p:txBody>
      </p:sp>
      <p:sp>
        <p:nvSpPr>
          <p:cNvPr id="118" name="Google Shape;118;p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6822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Usually a customer would be a </a:t>
            </a:r>
            <a:r>
              <a:rPr lang="en">
                <a:solidFill>
                  <a:schemeClr val="accent5"/>
                </a:solidFill>
              </a:rPr>
              <a:t>single buyer </a:t>
            </a:r>
            <a:r>
              <a:rPr lang="en"/>
              <a:t>with </a:t>
            </a:r>
            <a:r>
              <a:rPr lang="en">
                <a:solidFill>
                  <a:schemeClr val="accent5"/>
                </a:solidFill>
              </a:rPr>
              <a:t>high involvement</a:t>
            </a:r>
            <a:r>
              <a:rPr lang="en"/>
              <a:t> decision making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YETI targets itself as high-end and their prices are higher than their competitions’ 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Because of the </a:t>
            </a:r>
            <a:r>
              <a:rPr lang="en">
                <a:solidFill>
                  <a:schemeClr val="accent5"/>
                </a:solidFill>
              </a:rPr>
              <a:t>high price</a:t>
            </a:r>
            <a:r>
              <a:rPr lang="en"/>
              <a:t>, customers are probably going to need to be in a </a:t>
            </a:r>
            <a:r>
              <a:rPr lang="en">
                <a:solidFill>
                  <a:schemeClr val="accent5"/>
                </a:solidFill>
              </a:rPr>
              <a:t>cold state</a:t>
            </a:r>
            <a:r>
              <a:rPr lang="en"/>
              <a:t> while purchasing from this company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Customers looking to have the </a:t>
            </a:r>
            <a:r>
              <a:rPr lang="en">
                <a:solidFill>
                  <a:schemeClr val="accent5"/>
                </a:solidFill>
              </a:rPr>
              <a:t>best quality</a:t>
            </a:r>
            <a:r>
              <a:rPr lang="en"/>
              <a:t> might </a:t>
            </a:r>
            <a:r>
              <a:rPr lang="en">
                <a:solidFill>
                  <a:schemeClr val="accent5"/>
                </a:solidFill>
              </a:rPr>
              <a:t>feel </a:t>
            </a:r>
            <a:r>
              <a:rPr lang="en"/>
              <a:t>like YETI would be their best option, outweighing price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Due to YETI’s concern for nature, customers might </a:t>
            </a:r>
            <a:r>
              <a:rPr lang="en">
                <a:solidFill>
                  <a:schemeClr val="accent5"/>
                </a:solidFill>
              </a:rPr>
              <a:t>think </a:t>
            </a:r>
            <a:r>
              <a:rPr lang="en"/>
              <a:t>that purchasing from this brand helps them to also be </a:t>
            </a:r>
            <a:r>
              <a:rPr lang="en">
                <a:solidFill>
                  <a:schemeClr val="accent5"/>
                </a:solidFill>
              </a:rPr>
              <a:t>environmentally conscious</a:t>
            </a:r>
            <a:r>
              <a:rPr lang="en"/>
              <a:t> </a:t>
            </a:r>
            <a:endParaRPr/>
          </a:p>
        </p:txBody>
      </p:sp>
      <p:pic>
        <p:nvPicPr>
          <p:cNvPr id="119" name="Google Shape;11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75031" y="546776"/>
            <a:ext cx="1891598" cy="150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Success in Brand Building</a:t>
            </a:r>
            <a:endParaRPr/>
          </a:p>
        </p:txBody>
      </p:sp>
      <p:sp>
        <p:nvSpPr>
          <p:cNvPr id="125" name="Google Shape;125;p21"/>
          <p:cNvSpPr txBox="1">
            <a:spLocks noGrp="1"/>
          </p:cNvSpPr>
          <p:nvPr>
            <p:ph type="body" idx="1"/>
          </p:nvPr>
        </p:nvSpPr>
        <p:spPr>
          <a:xfrm>
            <a:off x="476625" y="1103900"/>
            <a:ext cx="5902500" cy="349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Active in outdoors communities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solidFill>
                  <a:schemeClr val="accent4"/>
                </a:solidFill>
              </a:rPr>
              <a:t>Partnering </a:t>
            </a:r>
            <a:r>
              <a:rPr lang="en"/>
              <a:t>with sports leagues and organizations important to their customers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Finding unique ways to </a:t>
            </a:r>
            <a:r>
              <a:rPr lang="en">
                <a:solidFill>
                  <a:schemeClr val="accent5"/>
                </a:solidFill>
              </a:rPr>
              <a:t>connect </a:t>
            </a:r>
            <a:r>
              <a:rPr lang="en"/>
              <a:t>customers with nature 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YETI+ “streaming” site that shows live footage to streams to promote being able to enjoy nature while quarantining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Frequent </a:t>
            </a:r>
            <a:r>
              <a:rPr lang="en">
                <a:solidFill>
                  <a:schemeClr val="accent4"/>
                </a:solidFill>
              </a:rPr>
              <a:t>deals </a:t>
            </a:r>
            <a:r>
              <a:rPr lang="en"/>
              <a:t>to combat criticism of high pricing</a:t>
            </a:r>
            <a:endParaRPr/>
          </a:p>
          <a:p>
            <a:pPr marL="4572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26" name="Google Shape;12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29775" y="3103650"/>
            <a:ext cx="1334025" cy="133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11078" y="627200"/>
            <a:ext cx="2052725" cy="115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1068</Words>
  <Application>Microsoft Office PowerPoint</Application>
  <PresentationFormat>On-screen Show (16:9)</PresentationFormat>
  <Paragraphs>97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Oswald</vt:lpstr>
      <vt:lpstr>Average</vt:lpstr>
      <vt:lpstr>Roboto Condensed</vt:lpstr>
      <vt:lpstr>Slate</vt:lpstr>
      <vt:lpstr>YETI: Brand Analysis</vt:lpstr>
      <vt:lpstr>The Brand</vt:lpstr>
      <vt:lpstr>The Company</vt:lpstr>
      <vt:lpstr>The Consumer</vt:lpstr>
      <vt:lpstr>The Competition*</vt:lpstr>
      <vt:lpstr>The Marketing Strategy</vt:lpstr>
      <vt:lpstr>Consumer Environment*</vt:lpstr>
      <vt:lpstr>Consumer Affect and Cognition</vt:lpstr>
      <vt:lpstr>Success in Brand Building</vt:lpstr>
      <vt:lpstr>Time for a change?</vt:lpstr>
      <vt:lpstr>Recommendation 1: Expand Apparel Line</vt:lpstr>
      <vt:lpstr>Recommendation 1: Reasoning and Rationale</vt:lpstr>
      <vt:lpstr>Recommendation 2: College Lifestyle Ambassadors</vt:lpstr>
      <vt:lpstr>Recommendation 2: Reasoning and Rationale</vt:lpstr>
      <vt:lpstr>Recommendation 3: Student Discount</vt:lpstr>
      <vt:lpstr>Recommendation 3: Reasoning and Rationale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YETI: Brand Analysis</dc:title>
  <cp:lastModifiedBy>FAITH ALYSSA FLYNN</cp:lastModifiedBy>
  <cp:revision>1</cp:revision>
  <dcterms:modified xsi:type="dcterms:W3CDTF">2020-04-27T18:36:23Z</dcterms:modified>
</cp:coreProperties>
</file>